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326" r:id="rId4"/>
    <p:sldId id="346" r:id="rId5"/>
    <p:sldId id="341" r:id="rId6"/>
    <p:sldId id="345" r:id="rId7"/>
    <p:sldId id="333" r:id="rId8"/>
    <p:sldId id="342" r:id="rId9"/>
    <p:sldId id="343" r:id="rId10"/>
    <p:sldId id="344" r:id="rId11"/>
    <p:sldId id="263" r:id="rId12"/>
    <p:sldId id="259" r:id="rId1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663">
          <p15:clr>
            <a:srgbClr val="A4A3A4"/>
          </p15:clr>
        </p15:guide>
        <p15:guide id="3" pos="2880">
          <p15:clr>
            <a:srgbClr val="A4A3A4"/>
          </p15:clr>
        </p15:guide>
        <p15:guide id="4" pos="5239">
          <p15:clr>
            <a:srgbClr val="A4A3A4"/>
          </p15:clr>
        </p15:guide>
        <p15:guide id="5" pos="1973">
          <p15:clr>
            <a:srgbClr val="A4A3A4"/>
          </p15:clr>
        </p15:guide>
        <p15:guide id="6" pos="3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A4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93" autoAdjust="0"/>
    <p:restoredTop sz="94660"/>
  </p:normalViewPr>
  <p:slideViewPr>
    <p:cSldViewPr showGuides="1">
      <p:cViewPr varScale="1">
        <p:scale>
          <a:sx n="62" d="100"/>
          <a:sy n="62" d="100"/>
        </p:scale>
        <p:origin x="788" y="28"/>
      </p:cViewPr>
      <p:guideLst>
        <p:guide orient="horz" pos="2160"/>
        <p:guide orient="horz" pos="663"/>
        <p:guide pos="2880"/>
        <p:guide pos="5239"/>
        <p:guide pos="1973"/>
        <p:guide pos="3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786BDB-4306-4FFE-876A-4959EFC15143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EE4565-B110-432F-BCB1-C435C81B5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140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lus.auri.or.kr/index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274074" y="342145"/>
            <a:ext cx="2133600" cy="278544"/>
          </a:xfrm>
        </p:spPr>
        <p:txBody>
          <a:bodyPr/>
          <a:lstStyle>
            <a:lvl1pPr algn="r">
              <a:defRPr sz="1000" b="1"/>
            </a:lvl1pPr>
          </a:lstStyle>
          <a:p>
            <a:fld id="{75A60431-F6A4-409C-952A-634001B5A77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539552" y="332656"/>
            <a:ext cx="784936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552726" y="349959"/>
            <a:ext cx="2481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800" dirty="0">
                <a:latin typeface="+mn-lt"/>
                <a:ea typeface="HY견고딕" panose="02030600000101010101" pitchFamily="18" charset="-127"/>
              </a:rPr>
              <a:t>산학연플러스 </a:t>
            </a:r>
            <a:r>
              <a:rPr lang="en-US" altLang="ko-KR" sz="1800" dirty="0">
                <a:latin typeface="+mn-lt"/>
                <a:ea typeface="HY견고딕" panose="02030600000101010101" pitchFamily="18" charset="-127"/>
              </a:rPr>
              <a:t>SYSTEM</a:t>
            </a:r>
            <a:endParaRPr lang="ko-KR" altLang="en-US" sz="1200" dirty="0">
              <a:latin typeface="+mn-lt"/>
              <a:ea typeface="HY견고딕" panose="02030600000101010101" pitchFamily="18" charset="-127"/>
            </a:endParaRPr>
          </a:p>
        </p:txBody>
      </p:sp>
      <p:pic>
        <p:nvPicPr>
          <p:cNvPr id="7" name="Picture 6" descr="산학연Plus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26" y="6597352"/>
            <a:ext cx="463875" cy="18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 userDrawn="1"/>
        </p:nvSpPr>
        <p:spPr>
          <a:xfrm>
            <a:off x="1030946" y="6614866"/>
            <a:ext cx="10967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http://plus.auri.or.kr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048143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CFF12-607C-4BD1-B60B-42C6FBB4BFB4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60431-F6A4-409C-952A-634001B5A7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32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CFF12-607C-4BD1-B60B-42C6FBB4BFB4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60431-F6A4-409C-952A-634001B5A7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322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CFF12-607C-4BD1-B60B-42C6FBB4BFB4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60431-F6A4-409C-952A-634001B5A7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494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Project.Product\nst2015\001.사업수행계획 및 착수\003.착수보고발표자료\관련이미지\logo_4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6471414"/>
            <a:ext cx="463509" cy="202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528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CFF12-607C-4BD1-B60B-42C6FBB4BFB4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60431-F6A4-409C-952A-634001B5A7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857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CFF12-607C-4BD1-B60B-42C6FBB4BFB4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60431-F6A4-409C-952A-634001B5A7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243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CFF12-607C-4BD1-B60B-42C6FBB4BFB4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60431-F6A4-409C-952A-634001B5A7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869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CFF12-607C-4BD1-B60B-42C6FBB4BFB4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60431-F6A4-409C-952A-634001B5A7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813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CFF12-607C-4BD1-B60B-42C6FBB4BFB4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60431-F6A4-409C-952A-634001B5A7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883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CFF12-607C-4BD1-B60B-42C6FBB4BFB4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60431-F6A4-409C-952A-634001B5A7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923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CFF12-607C-4BD1-B60B-42C6FBB4BFB4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60431-F6A4-409C-952A-634001B5A7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393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CFF12-607C-4BD1-B60B-42C6FBB4BFB4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0431-F6A4-409C-952A-634001B5A7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975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977040" y="3421449"/>
            <a:ext cx="3339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HY견고딕" panose="02030600000101010101" pitchFamily="18" charset="-127"/>
                <a:ea typeface="HY견고딕" panose="02030600000101010101" pitchFamily="18" charset="-127"/>
              </a:rPr>
              <a:t>I</a:t>
            </a:r>
            <a:r>
              <a:rPr lang="en-US" altLang="ko-KR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NTRODUCE</a:t>
            </a:r>
            <a:endParaRPr lang="ko-KR" altLang="en-US" sz="3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4627621"/>
            <a:ext cx="2952328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+mj-ea"/>
                <a:ea typeface="+mj-ea"/>
              </a:rPr>
              <a:t>SERVLET MVC PORTFOLIO </a:t>
            </a:r>
          </a:p>
          <a:p>
            <a:pPr algn="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정용욱</a:t>
            </a:r>
          </a:p>
        </p:txBody>
      </p:sp>
    </p:spTree>
    <p:extLst>
      <p:ext uri="{BB962C8B-B14F-4D97-AF65-F5344CB8AC3E}">
        <p14:creationId xmlns:p14="http://schemas.microsoft.com/office/powerpoint/2010/main" val="3604456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2361" y="66145"/>
            <a:ext cx="15552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II</a:t>
            </a:r>
            <a:r>
              <a:rPr lang="en-US" altLang="ko-KR" sz="280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 UI</a:t>
            </a:r>
            <a:endParaRPr lang="ko-KR" altLang="en-US" sz="28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51520" y="1268760"/>
            <a:ext cx="84969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図 3">
            <a:extLst>
              <a:ext uri="{FF2B5EF4-FFF2-40B4-BE49-F238E27FC236}">
                <a16:creationId xmlns:a16="http://schemas.microsoft.com/office/drawing/2014/main" id="{91B47047-BD99-4461-A208-49DD10607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37" y="1619556"/>
            <a:ext cx="5780110" cy="3627477"/>
          </a:xfrm>
          <a:prstGeom prst="rect">
            <a:avLst/>
          </a:prstGeom>
        </p:spPr>
      </p:pic>
      <p:sp>
        <p:nvSpPr>
          <p:cNvPr id="12" name="TextBox 66">
            <a:extLst>
              <a:ext uri="{FF2B5EF4-FFF2-40B4-BE49-F238E27FC236}">
                <a16:creationId xmlns:a16="http://schemas.microsoft.com/office/drawing/2014/main" id="{1B65AAE4-F45B-4851-9C77-FE2D4F97BE74}"/>
              </a:ext>
            </a:extLst>
          </p:cNvPr>
          <p:cNvSpPr txBox="1"/>
          <p:nvPr/>
        </p:nvSpPr>
        <p:spPr>
          <a:xfrm flipH="1">
            <a:off x="702834" y="5303024"/>
            <a:ext cx="1133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Color</a:t>
            </a:r>
            <a:endParaRPr lang="ko-KR" altLang="en-US" sz="1600" b="1" dirty="0"/>
          </a:p>
        </p:txBody>
      </p:sp>
      <p:cxnSp>
        <p:nvCxnSpPr>
          <p:cNvPr id="13" name="Straight Connector 104">
            <a:extLst>
              <a:ext uri="{FF2B5EF4-FFF2-40B4-BE49-F238E27FC236}">
                <a16:creationId xmlns:a16="http://schemas.microsoft.com/office/drawing/2014/main" id="{8848B624-5800-422E-B692-A4BBA5DC0B46}"/>
              </a:ext>
            </a:extLst>
          </p:cNvPr>
          <p:cNvCxnSpPr/>
          <p:nvPr/>
        </p:nvCxnSpPr>
        <p:spPr>
          <a:xfrm flipH="1">
            <a:off x="683568" y="5805264"/>
            <a:ext cx="7232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8">
            <a:extLst>
              <a:ext uri="{FF2B5EF4-FFF2-40B4-BE49-F238E27FC236}">
                <a16:creationId xmlns:a16="http://schemas.microsoft.com/office/drawing/2014/main" id="{19A08CDF-C074-4799-8F9A-DECF815994F2}"/>
              </a:ext>
            </a:extLst>
          </p:cNvPr>
          <p:cNvGrpSpPr/>
          <p:nvPr/>
        </p:nvGrpSpPr>
        <p:grpSpPr>
          <a:xfrm flipH="1">
            <a:off x="770065" y="6016120"/>
            <a:ext cx="740976" cy="497295"/>
            <a:chOff x="1083993" y="1762394"/>
            <a:chExt cx="1073957" cy="720770"/>
          </a:xfrm>
        </p:grpSpPr>
        <p:sp>
          <p:nvSpPr>
            <p:cNvPr id="15" name="Oval 21">
              <a:extLst>
                <a:ext uri="{FF2B5EF4-FFF2-40B4-BE49-F238E27FC236}">
                  <a16:creationId xmlns:a16="http://schemas.microsoft.com/office/drawing/2014/main" id="{55FB8EB6-2CE2-4EBC-899E-7921E7D6EB44}"/>
                </a:ext>
              </a:extLst>
            </p:cNvPr>
            <p:cNvSpPr/>
            <p:nvPr/>
          </p:nvSpPr>
          <p:spPr>
            <a:xfrm>
              <a:off x="1434204" y="1762394"/>
              <a:ext cx="373534" cy="373534"/>
            </a:xfrm>
            <a:prstGeom prst="ellipse">
              <a:avLst/>
            </a:prstGeom>
            <a:solidFill>
              <a:srgbClr val="0A1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38">
              <a:extLst>
                <a:ext uri="{FF2B5EF4-FFF2-40B4-BE49-F238E27FC236}">
                  <a16:creationId xmlns:a16="http://schemas.microsoft.com/office/drawing/2014/main" id="{A6717737-263C-47A6-AD88-69E3E5937878}"/>
                </a:ext>
              </a:extLst>
            </p:cNvPr>
            <p:cNvSpPr txBox="1"/>
            <p:nvPr/>
          </p:nvSpPr>
          <p:spPr>
            <a:xfrm>
              <a:off x="1083993" y="2236943"/>
              <a:ext cx="107395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RGB(10, 20, 32)</a:t>
              </a:r>
            </a:p>
          </p:txBody>
        </p:sp>
      </p:grpSp>
      <p:grpSp>
        <p:nvGrpSpPr>
          <p:cNvPr id="17" name="Group 22">
            <a:extLst>
              <a:ext uri="{FF2B5EF4-FFF2-40B4-BE49-F238E27FC236}">
                <a16:creationId xmlns:a16="http://schemas.microsoft.com/office/drawing/2014/main" id="{FB1043B4-4F5E-4039-BE8D-41000EF58C56}"/>
              </a:ext>
            </a:extLst>
          </p:cNvPr>
          <p:cNvGrpSpPr/>
          <p:nvPr/>
        </p:nvGrpSpPr>
        <p:grpSpPr>
          <a:xfrm flipH="1">
            <a:off x="1793341" y="6023571"/>
            <a:ext cx="888333" cy="500538"/>
            <a:chOff x="6366083" y="5133094"/>
            <a:chExt cx="1287532" cy="725470"/>
          </a:xfrm>
        </p:grpSpPr>
        <p:sp>
          <p:nvSpPr>
            <p:cNvPr id="18" name="Oval 109">
              <a:extLst>
                <a:ext uri="{FF2B5EF4-FFF2-40B4-BE49-F238E27FC236}">
                  <a16:creationId xmlns:a16="http://schemas.microsoft.com/office/drawing/2014/main" id="{2FEA3DB6-A6B5-4A0E-AB93-87EAC7767F87}"/>
                </a:ext>
              </a:extLst>
            </p:cNvPr>
            <p:cNvSpPr/>
            <p:nvPr/>
          </p:nvSpPr>
          <p:spPr>
            <a:xfrm>
              <a:off x="6823082" y="5133094"/>
              <a:ext cx="373534" cy="373534"/>
            </a:xfrm>
            <a:prstGeom prst="ellipse">
              <a:avLst/>
            </a:prstGeom>
            <a:solidFill>
              <a:srgbClr val="F5AB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79">
              <a:extLst>
                <a:ext uri="{FF2B5EF4-FFF2-40B4-BE49-F238E27FC236}">
                  <a16:creationId xmlns:a16="http://schemas.microsoft.com/office/drawing/2014/main" id="{A3A87381-1E5B-4BEC-9E92-D95275639DA2}"/>
                </a:ext>
              </a:extLst>
            </p:cNvPr>
            <p:cNvSpPr txBox="1"/>
            <p:nvPr/>
          </p:nvSpPr>
          <p:spPr>
            <a:xfrm>
              <a:off x="6366083" y="5612343"/>
              <a:ext cx="12875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RGB(245, 171, 167)</a:t>
              </a:r>
            </a:p>
          </p:txBody>
        </p:sp>
      </p:grpSp>
      <p:grpSp>
        <p:nvGrpSpPr>
          <p:cNvPr id="20" name="Group 21">
            <a:extLst>
              <a:ext uri="{FF2B5EF4-FFF2-40B4-BE49-F238E27FC236}">
                <a16:creationId xmlns:a16="http://schemas.microsoft.com/office/drawing/2014/main" id="{7529469D-8650-4787-92F3-3E2C1395290A}"/>
              </a:ext>
            </a:extLst>
          </p:cNvPr>
          <p:cNvGrpSpPr/>
          <p:nvPr/>
        </p:nvGrpSpPr>
        <p:grpSpPr>
          <a:xfrm flipH="1">
            <a:off x="3205602" y="6016120"/>
            <a:ext cx="838442" cy="497295"/>
            <a:chOff x="4570383" y="5109353"/>
            <a:chExt cx="1215222" cy="720770"/>
          </a:xfrm>
        </p:grpSpPr>
        <p:sp>
          <p:nvSpPr>
            <p:cNvPr id="21" name="Oval 107">
              <a:extLst>
                <a:ext uri="{FF2B5EF4-FFF2-40B4-BE49-F238E27FC236}">
                  <a16:creationId xmlns:a16="http://schemas.microsoft.com/office/drawing/2014/main" id="{946137C3-626C-458F-96D2-03BC55BB829D}"/>
                </a:ext>
              </a:extLst>
            </p:cNvPr>
            <p:cNvSpPr/>
            <p:nvPr/>
          </p:nvSpPr>
          <p:spPr>
            <a:xfrm>
              <a:off x="4991227" y="5109353"/>
              <a:ext cx="373534" cy="373534"/>
            </a:xfrm>
            <a:prstGeom prst="ellipse">
              <a:avLst/>
            </a:prstGeom>
            <a:solidFill>
              <a:srgbClr val="1091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76">
              <a:extLst>
                <a:ext uri="{FF2B5EF4-FFF2-40B4-BE49-F238E27FC236}">
                  <a16:creationId xmlns:a16="http://schemas.microsoft.com/office/drawing/2014/main" id="{6829A537-5EA7-4715-B99F-18426B044DA2}"/>
                </a:ext>
              </a:extLst>
            </p:cNvPr>
            <p:cNvSpPr txBox="1"/>
            <p:nvPr/>
          </p:nvSpPr>
          <p:spPr>
            <a:xfrm>
              <a:off x="4570383" y="5583902"/>
              <a:ext cx="121522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RGB(16, 145, 244)</a:t>
              </a:r>
            </a:p>
          </p:txBody>
        </p:sp>
      </p:grpSp>
      <p:grpSp>
        <p:nvGrpSpPr>
          <p:cNvPr id="23" name="Group 24">
            <a:extLst>
              <a:ext uri="{FF2B5EF4-FFF2-40B4-BE49-F238E27FC236}">
                <a16:creationId xmlns:a16="http://schemas.microsoft.com/office/drawing/2014/main" id="{8046FAAC-6C9C-4A1C-B2FC-38F72A4B09F1}"/>
              </a:ext>
            </a:extLst>
          </p:cNvPr>
          <p:cNvGrpSpPr/>
          <p:nvPr/>
        </p:nvGrpSpPr>
        <p:grpSpPr>
          <a:xfrm flipH="1">
            <a:off x="4299722" y="5994473"/>
            <a:ext cx="1217001" cy="573636"/>
            <a:chOff x="9652326" y="5141896"/>
            <a:chExt cx="1763901" cy="831417"/>
          </a:xfrm>
        </p:grpSpPr>
        <p:sp>
          <p:nvSpPr>
            <p:cNvPr id="24" name="Oval 113">
              <a:extLst>
                <a:ext uri="{FF2B5EF4-FFF2-40B4-BE49-F238E27FC236}">
                  <a16:creationId xmlns:a16="http://schemas.microsoft.com/office/drawing/2014/main" id="{7EE3CC8A-9B6B-43F7-BCDF-FC2F8B0C5996}"/>
                </a:ext>
              </a:extLst>
            </p:cNvPr>
            <p:cNvSpPr/>
            <p:nvPr/>
          </p:nvSpPr>
          <p:spPr>
            <a:xfrm>
              <a:off x="10347508" y="5141896"/>
              <a:ext cx="373534" cy="373534"/>
            </a:xfrm>
            <a:prstGeom prst="ellipse">
              <a:avLst/>
            </a:prstGeom>
            <a:solidFill>
              <a:srgbClr val="33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85">
              <a:extLst>
                <a:ext uri="{FF2B5EF4-FFF2-40B4-BE49-F238E27FC236}">
                  <a16:creationId xmlns:a16="http://schemas.microsoft.com/office/drawing/2014/main" id="{1F07A5CA-A3EE-4335-A9F3-2C04920053E6}"/>
                </a:ext>
              </a:extLst>
            </p:cNvPr>
            <p:cNvSpPr txBox="1"/>
            <p:nvPr/>
          </p:nvSpPr>
          <p:spPr>
            <a:xfrm>
              <a:off x="9652326" y="5616445"/>
              <a:ext cx="1763901" cy="356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RGB(51, 204, 153)</a:t>
              </a:r>
            </a:p>
          </p:txBody>
        </p:sp>
      </p:grpSp>
      <p:grpSp>
        <p:nvGrpSpPr>
          <p:cNvPr id="26" name="Group 12">
            <a:extLst>
              <a:ext uri="{FF2B5EF4-FFF2-40B4-BE49-F238E27FC236}">
                <a16:creationId xmlns:a16="http://schemas.microsoft.com/office/drawing/2014/main" id="{5706A73C-707E-4423-8F7B-7D3313221A83}"/>
              </a:ext>
            </a:extLst>
          </p:cNvPr>
          <p:cNvGrpSpPr/>
          <p:nvPr/>
        </p:nvGrpSpPr>
        <p:grpSpPr>
          <a:xfrm flipH="1">
            <a:off x="5654032" y="5994473"/>
            <a:ext cx="888332" cy="497295"/>
            <a:chOff x="8093029" y="1762394"/>
            <a:chExt cx="1287532" cy="720770"/>
          </a:xfrm>
        </p:grpSpPr>
        <p:sp>
          <p:nvSpPr>
            <p:cNvPr id="27" name="Oval 84">
              <a:extLst>
                <a:ext uri="{FF2B5EF4-FFF2-40B4-BE49-F238E27FC236}">
                  <a16:creationId xmlns:a16="http://schemas.microsoft.com/office/drawing/2014/main" id="{9CA636C8-4F14-44C9-9BF8-7CB5B861DAB8}"/>
                </a:ext>
              </a:extLst>
            </p:cNvPr>
            <p:cNvSpPr/>
            <p:nvPr/>
          </p:nvSpPr>
          <p:spPr>
            <a:xfrm>
              <a:off x="8550028" y="1762394"/>
              <a:ext cx="373534" cy="373534"/>
            </a:xfrm>
            <a:prstGeom prst="ellipse">
              <a:avLst/>
            </a:prstGeom>
            <a:solidFill>
              <a:srgbClr val="9DAE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51">
              <a:extLst>
                <a:ext uri="{FF2B5EF4-FFF2-40B4-BE49-F238E27FC236}">
                  <a16:creationId xmlns:a16="http://schemas.microsoft.com/office/drawing/2014/main" id="{B98F9819-E6A5-4984-A62B-296BF642B184}"/>
                </a:ext>
              </a:extLst>
            </p:cNvPr>
            <p:cNvSpPr txBox="1"/>
            <p:nvPr/>
          </p:nvSpPr>
          <p:spPr>
            <a:xfrm>
              <a:off x="8093029" y="2236943"/>
              <a:ext cx="12875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RGB(157, 174, 191)</a:t>
              </a:r>
            </a:p>
          </p:txBody>
        </p:sp>
      </p:grpSp>
      <p:sp>
        <p:nvSpPr>
          <p:cNvPr id="29" name="タイトル 5">
            <a:extLst>
              <a:ext uri="{FF2B5EF4-FFF2-40B4-BE49-F238E27FC236}">
                <a16:creationId xmlns:a16="http://schemas.microsoft.com/office/drawing/2014/main" id="{46BD5C74-6855-439D-AEDC-A55E484B2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2342" y="318264"/>
            <a:ext cx="6250098" cy="778098"/>
          </a:xfrm>
        </p:spPr>
        <p:txBody>
          <a:bodyPr>
            <a:noAutofit/>
          </a:bodyPr>
          <a:lstStyle/>
          <a:p>
            <a:r>
              <a:rPr lang="ko-KR" altLang="en-US" sz="2400" dirty="0"/>
              <a:t>온화하며</a:t>
            </a:r>
            <a:r>
              <a:rPr lang="en-US" altLang="ko-KR" sz="2400" dirty="0"/>
              <a:t>, </a:t>
            </a:r>
            <a:r>
              <a:rPr lang="ko-KR" altLang="en-US" sz="2400" dirty="0"/>
              <a:t>푹신푹신 느낌 색상 이용</a:t>
            </a:r>
            <a:endParaRPr lang="ko-KR" altLang="en-US" sz="11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28391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72358" y="1284254"/>
            <a:ext cx="22621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III</a:t>
            </a:r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r>
              <a:rPr lang="ko-KR" altLang="en-US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동영상</a:t>
            </a:r>
          </a:p>
        </p:txBody>
      </p:sp>
    </p:spTree>
    <p:extLst>
      <p:ext uri="{BB962C8B-B14F-4D97-AF65-F5344CB8AC3E}">
        <p14:creationId xmlns:p14="http://schemas.microsoft.com/office/powerpoint/2010/main" val="1650520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60431-F6A4-409C-952A-634001B5A774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3" name="온천">
            <a:hlinkClick r:id="" action="ppaction://media"/>
            <a:extLst>
              <a:ext uri="{FF2B5EF4-FFF2-40B4-BE49-F238E27FC236}">
                <a16:creationId xmlns:a16="http://schemas.microsoft.com/office/drawing/2014/main" id="{99B5C498-A012-4E80-B59F-05D513437A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3434" r="13437"/>
          <a:stretch/>
        </p:blipFill>
        <p:spPr>
          <a:xfrm>
            <a:off x="611560" y="-10442"/>
            <a:ext cx="7920880" cy="702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8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6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7544" y="68431"/>
            <a:ext cx="19351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</a:t>
            </a:r>
            <a:r>
              <a:rPr lang="en-US" altLang="ko-KR" sz="36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NDEX</a:t>
            </a:r>
            <a:endParaRPr lang="ko-KR" altLang="en-US" sz="24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51520" y="1268760"/>
            <a:ext cx="84969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일본온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510" y="1754789"/>
            <a:ext cx="1818891" cy="121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일본온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223" y="3212976"/>
            <a:ext cx="1858243" cy="1237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일본온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725144"/>
            <a:ext cx="1958705" cy="135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53534" y="182387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53534" y="335699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기능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53534" y="4890109"/>
            <a:ext cx="2900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Web</a:t>
            </a:r>
            <a:r>
              <a:rPr lang="ja-JP" altLang="en-US" dirty="0"/>
              <a:t> </a:t>
            </a:r>
            <a:r>
              <a:rPr lang="ko-KR" altLang="en-US" dirty="0"/>
              <a:t>어플리케이션 동영상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58392" y="1823875"/>
            <a:ext cx="24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I</a:t>
            </a: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58392" y="335699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58392" y="489010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III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104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60431-F6A4-409C-952A-634001B5A774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38BA8926-CB37-4BD1-A779-6778E287A738}"/>
              </a:ext>
            </a:extLst>
          </p:cNvPr>
          <p:cNvSpPr txBox="1"/>
          <p:nvPr/>
        </p:nvSpPr>
        <p:spPr>
          <a:xfrm>
            <a:off x="655521" y="2041911"/>
            <a:ext cx="5565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ea typeface="나눔스퀘어" panose="020B0600000101010101" pitchFamily="50" charset="-127"/>
              </a:rPr>
              <a:t>개발 목적 및 웹사이트 소개</a:t>
            </a: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EF27051F-3672-4D6E-A972-263770FAD487}"/>
              </a:ext>
            </a:extLst>
          </p:cNvPr>
          <p:cNvSpPr txBox="1"/>
          <p:nvPr/>
        </p:nvSpPr>
        <p:spPr>
          <a:xfrm>
            <a:off x="2339752" y="4500137"/>
            <a:ext cx="5565464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일본문화사업 중 온천문화사업 홍보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oboto Thin" charset="0"/>
            </a:endParaRPr>
          </a:p>
        </p:txBody>
      </p:sp>
      <p:grpSp>
        <p:nvGrpSpPr>
          <p:cNvPr id="8" name="그룹 2">
            <a:extLst>
              <a:ext uri="{FF2B5EF4-FFF2-40B4-BE49-F238E27FC236}">
                <a16:creationId xmlns:a16="http://schemas.microsoft.com/office/drawing/2014/main" id="{A4A302AB-3C97-48DC-83EE-EC7DA2835E33}"/>
              </a:ext>
            </a:extLst>
          </p:cNvPr>
          <p:cNvGrpSpPr/>
          <p:nvPr/>
        </p:nvGrpSpPr>
        <p:grpSpPr>
          <a:xfrm>
            <a:off x="5283872" y="3235143"/>
            <a:ext cx="914162" cy="914162"/>
            <a:chOff x="5681617" y="2427164"/>
            <a:chExt cx="914162" cy="914162"/>
          </a:xfrm>
        </p:grpSpPr>
        <p:sp>
          <p:nvSpPr>
            <p:cNvPr id="10" name="Oval 14">
              <a:extLst>
                <a:ext uri="{FF2B5EF4-FFF2-40B4-BE49-F238E27FC236}">
                  <a16:creationId xmlns:a16="http://schemas.microsoft.com/office/drawing/2014/main" id="{45A1918D-65E7-4C6A-903F-7A955D5F2F28}"/>
                </a:ext>
              </a:extLst>
            </p:cNvPr>
            <p:cNvSpPr/>
            <p:nvPr/>
          </p:nvSpPr>
          <p:spPr>
            <a:xfrm>
              <a:off x="5681617" y="2427164"/>
              <a:ext cx="914162" cy="9141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8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127660F-B5C1-4EC4-A724-F900C8760B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0690" y="2599381"/>
              <a:ext cx="436011" cy="481724"/>
            </a:xfrm>
            <a:custGeom>
              <a:avLst/>
              <a:gdLst>
                <a:gd name="T0" fmla="*/ 0 w 187"/>
                <a:gd name="T1" fmla="*/ 208 h 208"/>
                <a:gd name="T2" fmla="*/ 7 w 187"/>
                <a:gd name="T3" fmla="*/ 154 h 208"/>
                <a:gd name="T4" fmla="*/ 15 w 187"/>
                <a:gd name="T5" fmla="*/ 140 h 208"/>
                <a:gd name="T6" fmla="*/ 28 w 187"/>
                <a:gd name="T7" fmla="*/ 135 h 208"/>
                <a:gd name="T8" fmla="*/ 158 w 187"/>
                <a:gd name="T9" fmla="*/ 135 h 208"/>
                <a:gd name="T10" fmla="*/ 172 w 187"/>
                <a:gd name="T11" fmla="*/ 140 h 208"/>
                <a:gd name="T12" fmla="*/ 179 w 187"/>
                <a:gd name="T13" fmla="*/ 154 h 208"/>
                <a:gd name="T14" fmla="*/ 187 w 187"/>
                <a:gd name="T15" fmla="*/ 208 h 208"/>
                <a:gd name="T16" fmla="*/ 0 w 187"/>
                <a:gd name="T17" fmla="*/ 208 h 208"/>
                <a:gd name="T18" fmla="*/ 52 w 187"/>
                <a:gd name="T19" fmla="*/ 41 h 208"/>
                <a:gd name="T20" fmla="*/ 64 w 187"/>
                <a:gd name="T21" fmla="*/ 12 h 208"/>
                <a:gd name="T22" fmla="*/ 93 w 187"/>
                <a:gd name="T23" fmla="*/ 0 h 208"/>
                <a:gd name="T24" fmla="*/ 123 w 187"/>
                <a:gd name="T25" fmla="*/ 12 h 208"/>
                <a:gd name="T26" fmla="*/ 135 w 187"/>
                <a:gd name="T27" fmla="*/ 41 h 208"/>
                <a:gd name="T28" fmla="*/ 135 w 187"/>
                <a:gd name="T29" fmla="*/ 47 h 208"/>
                <a:gd name="T30" fmla="*/ 134 w 187"/>
                <a:gd name="T31" fmla="*/ 52 h 208"/>
                <a:gd name="T32" fmla="*/ 124 w 187"/>
                <a:gd name="T33" fmla="*/ 90 h 208"/>
                <a:gd name="T34" fmla="*/ 124 w 187"/>
                <a:gd name="T35" fmla="*/ 90 h 208"/>
                <a:gd name="T36" fmla="*/ 113 w 187"/>
                <a:gd name="T37" fmla="*/ 107 h 208"/>
                <a:gd name="T38" fmla="*/ 93 w 187"/>
                <a:gd name="T39" fmla="*/ 114 h 208"/>
                <a:gd name="T40" fmla="*/ 74 w 187"/>
                <a:gd name="T41" fmla="*/ 107 h 208"/>
                <a:gd name="T42" fmla="*/ 63 w 187"/>
                <a:gd name="T43" fmla="*/ 90 h 208"/>
                <a:gd name="T44" fmla="*/ 63 w 187"/>
                <a:gd name="T45" fmla="*/ 90 h 208"/>
                <a:gd name="T46" fmla="*/ 53 w 187"/>
                <a:gd name="T47" fmla="*/ 52 h 208"/>
                <a:gd name="T48" fmla="*/ 52 w 187"/>
                <a:gd name="T49" fmla="*/ 47 h 208"/>
                <a:gd name="T50" fmla="*/ 52 w 187"/>
                <a:gd name="T51" fmla="*/ 41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7" h="208">
                  <a:moveTo>
                    <a:pt x="0" y="208"/>
                  </a:moveTo>
                  <a:cubicBezTo>
                    <a:pt x="7" y="154"/>
                    <a:pt x="7" y="154"/>
                    <a:pt x="7" y="154"/>
                  </a:cubicBezTo>
                  <a:cubicBezTo>
                    <a:pt x="8" y="149"/>
                    <a:pt x="11" y="144"/>
                    <a:pt x="15" y="140"/>
                  </a:cubicBezTo>
                  <a:cubicBezTo>
                    <a:pt x="19" y="137"/>
                    <a:pt x="23" y="135"/>
                    <a:pt x="28" y="135"/>
                  </a:cubicBezTo>
                  <a:cubicBezTo>
                    <a:pt x="158" y="135"/>
                    <a:pt x="158" y="135"/>
                    <a:pt x="158" y="135"/>
                  </a:cubicBezTo>
                  <a:cubicBezTo>
                    <a:pt x="163" y="135"/>
                    <a:pt x="168" y="137"/>
                    <a:pt x="172" y="140"/>
                  </a:cubicBezTo>
                  <a:cubicBezTo>
                    <a:pt x="176" y="144"/>
                    <a:pt x="178" y="148"/>
                    <a:pt x="179" y="154"/>
                  </a:cubicBezTo>
                  <a:cubicBezTo>
                    <a:pt x="187" y="208"/>
                    <a:pt x="187" y="208"/>
                    <a:pt x="187" y="208"/>
                  </a:cubicBezTo>
                  <a:lnTo>
                    <a:pt x="0" y="208"/>
                  </a:lnTo>
                  <a:close/>
                  <a:moveTo>
                    <a:pt x="52" y="41"/>
                  </a:moveTo>
                  <a:cubicBezTo>
                    <a:pt x="52" y="30"/>
                    <a:pt x="56" y="20"/>
                    <a:pt x="64" y="12"/>
                  </a:cubicBezTo>
                  <a:cubicBezTo>
                    <a:pt x="72" y="4"/>
                    <a:pt x="82" y="0"/>
                    <a:pt x="93" y="0"/>
                  </a:cubicBezTo>
                  <a:cubicBezTo>
                    <a:pt x="105" y="0"/>
                    <a:pt x="114" y="4"/>
                    <a:pt x="123" y="12"/>
                  </a:cubicBezTo>
                  <a:cubicBezTo>
                    <a:pt x="131" y="20"/>
                    <a:pt x="135" y="30"/>
                    <a:pt x="135" y="41"/>
                  </a:cubicBezTo>
                  <a:cubicBezTo>
                    <a:pt x="135" y="43"/>
                    <a:pt x="135" y="45"/>
                    <a:pt x="135" y="47"/>
                  </a:cubicBezTo>
                  <a:cubicBezTo>
                    <a:pt x="134" y="48"/>
                    <a:pt x="134" y="50"/>
                    <a:pt x="134" y="52"/>
                  </a:cubicBezTo>
                  <a:cubicBezTo>
                    <a:pt x="124" y="90"/>
                    <a:pt x="124" y="90"/>
                    <a:pt x="124" y="90"/>
                  </a:cubicBezTo>
                  <a:cubicBezTo>
                    <a:pt x="124" y="90"/>
                    <a:pt x="124" y="90"/>
                    <a:pt x="124" y="90"/>
                  </a:cubicBezTo>
                  <a:cubicBezTo>
                    <a:pt x="122" y="97"/>
                    <a:pt x="118" y="103"/>
                    <a:pt x="113" y="107"/>
                  </a:cubicBezTo>
                  <a:cubicBezTo>
                    <a:pt x="107" y="112"/>
                    <a:pt x="101" y="114"/>
                    <a:pt x="93" y="114"/>
                  </a:cubicBezTo>
                  <a:cubicBezTo>
                    <a:pt x="86" y="114"/>
                    <a:pt x="79" y="112"/>
                    <a:pt x="74" y="107"/>
                  </a:cubicBezTo>
                  <a:cubicBezTo>
                    <a:pt x="68" y="103"/>
                    <a:pt x="65" y="97"/>
                    <a:pt x="63" y="90"/>
                  </a:cubicBezTo>
                  <a:cubicBezTo>
                    <a:pt x="63" y="90"/>
                    <a:pt x="63" y="90"/>
                    <a:pt x="63" y="90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3" y="50"/>
                    <a:pt x="52" y="48"/>
                    <a:pt x="52" y="47"/>
                  </a:cubicBezTo>
                  <a:cubicBezTo>
                    <a:pt x="52" y="45"/>
                    <a:pt x="52" y="43"/>
                    <a:pt x="52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51520" y="-19891"/>
            <a:ext cx="13260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</a:t>
            </a:r>
            <a:r>
              <a:rPr lang="en-US" altLang="ko-KR" sz="2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r>
              <a:rPr lang="ko-KR" altLang="en-US" sz="2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소개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251520" y="1268760"/>
            <a:ext cx="84969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846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60431-F6A4-409C-952A-634001B5A774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163DA30-971C-4411-98A7-D23FB75E7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449436"/>
            <a:ext cx="8729340" cy="64950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520" y="-19891"/>
            <a:ext cx="14237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</a:t>
            </a:r>
            <a:r>
              <a:rPr lang="en-US" altLang="ko-KR" sz="280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en-US" altLang="ko-KR" sz="2800" b="1">
                <a:solidFill>
                  <a:srgbClr val="FFC000"/>
                </a:solidFill>
              </a:rPr>
              <a:t>ERD</a:t>
            </a:r>
            <a:endParaRPr lang="ko-KR" altLang="en-US" sz="28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1268760"/>
            <a:ext cx="84969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118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7E037A4-A503-4FA9-9607-91EBA96E8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725553"/>
            <a:ext cx="6543708" cy="48133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520" y="-19891"/>
            <a:ext cx="15648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</a:t>
            </a:r>
            <a:r>
              <a:rPr lang="en-US" altLang="ko-KR" sz="280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UML</a:t>
            </a:r>
            <a:endParaRPr lang="ko-KR" altLang="en-US" sz="28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51520" y="1268760"/>
            <a:ext cx="84969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242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-19891"/>
            <a:ext cx="18053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</a:t>
            </a:r>
            <a:r>
              <a:rPr lang="en-US" altLang="ko-KR" sz="2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r>
              <a:rPr lang="ko-KR" altLang="en-US" sz="2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 툴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251520" y="1268760"/>
            <a:ext cx="84969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26" descr="java-card.png">
            <a:extLst>
              <a:ext uri="{FF2B5EF4-FFF2-40B4-BE49-F238E27FC236}">
                <a16:creationId xmlns:a16="http://schemas.microsoft.com/office/drawing/2014/main" id="{A9F3A7A0-7837-4199-B227-AADB9837202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79912" y="2234415"/>
            <a:ext cx="1491912" cy="799800"/>
          </a:xfrm>
          <a:prstGeom prst="rect">
            <a:avLst/>
          </a:prstGeom>
        </p:spPr>
      </p:pic>
      <p:pic>
        <p:nvPicPr>
          <p:cNvPr id="9" name="Picture 8" descr="https://lh5.googleusercontent.com/Zx8jlZBfXiyfZHB8DIEYfiHe_059QNhlAAtMoqyzuC2Xm0FEU-xJxNuIbIdx00rtzK_bbjwe7Ue6gtoazPTC2bw0ziJHq5v-NOTyLKnE_03A0YX7FrfpoCzrJUKp9RN5DqlmDJqqIZM">
            <a:extLst>
              <a:ext uri="{FF2B5EF4-FFF2-40B4-BE49-F238E27FC236}">
                <a16:creationId xmlns:a16="http://schemas.microsoft.com/office/drawing/2014/main" id="{0E708C9B-0FE2-4B11-8FBC-86979BA02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937" y="2136959"/>
            <a:ext cx="899328" cy="99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7">
            <a:extLst>
              <a:ext uri="{FF2B5EF4-FFF2-40B4-BE49-F238E27FC236}">
                <a16:creationId xmlns:a16="http://schemas.microsoft.com/office/drawing/2014/main" id="{477D43F5-9A2F-483C-AEDF-D9F232A409D7}"/>
              </a:ext>
            </a:extLst>
          </p:cNvPr>
          <p:cNvGrpSpPr/>
          <p:nvPr/>
        </p:nvGrpSpPr>
        <p:grpSpPr>
          <a:xfrm>
            <a:off x="1181103" y="2251424"/>
            <a:ext cx="1662705" cy="3019208"/>
            <a:chOff x="613860" y="1496291"/>
            <a:chExt cx="1700915" cy="3047236"/>
          </a:xfrm>
        </p:grpSpPr>
        <p:pic>
          <p:nvPicPr>
            <p:cNvPr id="12" name="그림 18" descr="html5.png">
              <a:extLst>
                <a:ext uri="{FF2B5EF4-FFF2-40B4-BE49-F238E27FC236}">
                  <a16:creationId xmlns:a16="http://schemas.microsoft.com/office/drawing/2014/main" id="{6FE84DD8-E0C4-4B72-ABB7-E9D396B16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6826" y="1496291"/>
              <a:ext cx="1587949" cy="790058"/>
            </a:xfrm>
            <a:prstGeom prst="rect">
              <a:avLst/>
            </a:prstGeom>
          </p:spPr>
        </p:pic>
        <p:pic>
          <p:nvPicPr>
            <p:cNvPr id="13" name="그림 19" descr="bootstraplogo.png">
              <a:extLst>
                <a:ext uri="{FF2B5EF4-FFF2-40B4-BE49-F238E27FC236}">
                  <a16:creationId xmlns:a16="http://schemas.microsoft.com/office/drawing/2014/main" id="{12DB6051-494E-4100-AB0A-2823F7F5D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5962" y="2344996"/>
              <a:ext cx="1576020" cy="727394"/>
            </a:xfrm>
            <a:prstGeom prst="rect">
              <a:avLst/>
            </a:prstGeom>
          </p:spPr>
        </p:pic>
        <p:pic>
          <p:nvPicPr>
            <p:cNvPr id="14" name="그림 20" descr="jquery-logo.png">
              <a:extLst>
                <a:ext uri="{FF2B5EF4-FFF2-40B4-BE49-F238E27FC236}">
                  <a16:creationId xmlns:a16="http://schemas.microsoft.com/office/drawing/2014/main" id="{3D787711-B7D1-4A30-803E-B8632477F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3860" y="3057725"/>
              <a:ext cx="1534657" cy="837085"/>
            </a:xfrm>
            <a:prstGeom prst="rect">
              <a:avLst/>
            </a:prstGeom>
          </p:spPr>
        </p:pic>
        <p:pic>
          <p:nvPicPr>
            <p:cNvPr id="15" name="그림 21" descr="AJAX_logo_by_gengns.svg.png">
              <a:extLst>
                <a:ext uri="{FF2B5EF4-FFF2-40B4-BE49-F238E27FC236}">
                  <a16:creationId xmlns:a16="http://schemas.microsoft.com/office/drawing/2014/main" id="{BA857AEF-89D9-4004-94C7-C923BB54A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3388" y="3862139"/>
              <a:ext cx="1419558" cy="6813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1511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46BD5C74-6855-439D-AEDC-A55E484B2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504" y="397186"/>
            <a:ext cx="2266975" cy="778098"/>
          </a:xfrm>
        </p:spPr>
        <p:txBody>
          <a:bodyPr>
            <a:normAutofit/>
          </a:bodyPr>
          <a:lstStyle/>
          <a:p>
            <a:r>
              <a:rPr lang="en-US" altLang="ko-KR" sz="2000" b="1" dirty="0"/>
              <a:t>SHA256 </a:t>
            </a:r>
            <a:r>
              <a:rPr lang="ko-KR" altLang="en-US" sz="2000" b="1" dirty="0"/>
              <a:t>암호화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60431-F6A4-409C-952A-634001B5A774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F5D7297-FC0E-429A-A338-B8C3F03B0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7" y="1772816"/>
            <a:ext cx="4410031" cy="34939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2361" y="66145"/>
            <a:ext cx="23326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II</a:t>
            </a:r>
            <a:r>
              <a:rPr lang="en-US" altLang="ko-KR" sz="2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r>
              <a:rPr lang="ko-KR" altLang="en-US" sz="2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주요기술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251520" y="1268760"/>
            <a:ext cx="84969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図 7">
            <a:extLst>
              <a:ext uri="{FF2B5EF4-FFF2-40B4-BE49-F238E27FC236}">
                <a16:creationId xmlns:a16="http://schemas.microsoft.com/office/drawing/2014/main" id="{4130E951-A601-4AC2-92B2-45376F9E27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988840"/>
            <a:ext cx="3324995" cy="718316"/>
          </a:xfrm>
          <a:prstGeom prst="rect">
            <a:avLst/>
          </a:prstGeom>
        </p:spPr>
      </p:pic>
      <p:cxnSp>
        <p:nvCxnSpPr>
          <p:cNvPr id="4" name="구부러진 연결선 3"/>
          <p:cNvCxnSpPr>
            <a:stCxn id="7" idx="3"/>
            <a:endCxn id="11" idx="2"/>
          </p:cNvCxnSpPr>
          <p:nvPr/>
        </p:nvCxnSpPr>
        <p:spPr>
          <a:xfrm flipV="1">
            <a:off x="4644008" y="2707156"/>
            <a:ext cx="2238562" cy="81261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260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46BD5C74-6855-439D-AEDC-A55E484B2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504" y="397186"/>
            <a:ext cx="3653768" cy="778098"/>
          </a:xfrm>
        </p:spPr>
        <p:txBody>
          <a:bodyPr>
            <a:normAutofit/>
          </a:bodyPr>
          <a:lstStyle/>
          <a:p>
            <a:r>
              <a:rPr lang="ko-KR" altLang="en-US" sz="2000" b="1" dirty="0"/>
              <a:t>이메일 인증 패스워드 찾기</a:t>
            </a:r>
            <a:endParaRPr lang="ko-KR" altLang="en-US" sz="2000" dirty="0">
              <a:latin typeface="+mn-lt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60431-F6A4-409C-952A-634001B5A774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42361" y="66145"/>
            <a:ext cx="24529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II</a:t>
            </a:r>
            <a:r>
              <a:rPr lang="en-US" altLang="ko-KR" sz="2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r>
              <a:rPr lang="ko-KR" altLang="en-US" sz="2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주요기술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251520" y="1268760"/>
            <a:ext cx="84969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図 3">
            <a:extLst>
              <a:ext uri="{FF2B5EF4-FFF2-40B4-BE49-F238E27FC236}">
                <a16:creationId xmlns:a16="http://schemas.microsoft.com/office/drawing/2014/main" id="{F137E49E-E502-4C8B-AD2A-5D7051AE3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962588"/>
            <a:ext cx="3672408" cy="2842717"/>
          </a:xfrm>
          <a:prstGeom prst="rect">
            <a:avLst/>
          </a:prstGeom>
        </p:spPr>
      </p:pic>
      <p:pic>
        <p:nvPicPr>
          <p:cNvPr id="13" name="図 3">
            <a:extLst>
              <a:ext uri="{FF2B5EF4-FFF2-40B4-BE49-F238E27FC236}">
                <a16:creationId xmlns:a16="http://schemas.microsoft.com/office/drawing/2014/main" id="{91C8D468-D765-4FCB-A400-EC6205DE33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515" y="1962589"/>
            <a:ext cx="3888800" cy="241764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195736" y="4428959"/>
            <a:ext cx="756084" cy="2961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193388" y="3171409"/>
            <a:ext cx="1178812" cy="3295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구부러진 연결선 7"/>
          <p:cNvCxnSpPr/>
          <p:nvPr/>
        </p:nvCxnSpPr>
        <p:spPr>
          <a:xfrm flipV="1">
            <a:off x="3366504" y="3496931"/>
            <a:ext cx="1826884" cy="1080120"/>
          </a:xfrm>
          <a:prstGeom prst="curvedConnector3">
            <a:avLst>
              <a:gd name="adj1" fmla="val 340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02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46BD5C74-6855-439D-AEDC-A55E484B2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504" y="397186"/>
            <a:ext cx="3653768" cy="778098"/>
          </a:xfrm>
        </p:spPr>
        <p:txBody>
          <a:bodyPr>
            <a:normAutofit/>
          </a:bodyPr>
          <a:lstStyle/>
          <a:p>
            <a:r>
              <a:rPr lang="ko-KR" altLang="en-US" sz="2000" b="1" dirty="0"/>
              <a:t>게시판</a:t>
            </a:r>
            <a:r>
              <a:rPr lang="en-US" altLang="ko-KR" sz="2000" b="1" dirty="0"/>
              <a:t>(</a:t>
            </a:r>
            <a:r>
              <a:rPr lang="en-US" altLang="ko-KR" sz="2000" b="1" dirty="0" err="1"/>
              <a:t>SummerNote</a:t>
            </a:r>
            <a:r>
              <a:rPr lang="en-US" altLang="ko-KR" sz="2000" b="1" dirty="0"/>
              <a:t>) API</a:t>
            </a:r>
            <a:endParaRPr lang="ko-KR" altLang="en-US" sz="2000" dirty="0">
              <a:latin typeface="+mn-lt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60431-F6A4-409C-952A-634001B5A774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42361" y="66145"/>
            <a:ext cx="23326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II</a:t>
            </a:r>
            <a:r>
              <a:rPr lang="en-US" altLang="ko-KR" sz="2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r>
              <a:rPr lang="ko-KR" altLang="en-US" sz="2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주요기술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251520" y="1268760"/>
            <a:ext cx="84969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図 3">
            <a:extLst>
              <a:ext uri="{FF2B5EF4-FFF2-40B4-BE49-F238E27FC236}">
                <a16:creationId xmlns:a16="http://schemas.microsoft.com/office/drawing/2014/main" id="{C3AAC3B0-D0FE-49C5-B5EC-07230000F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685835"/>
            <a:ext cx="5609903" cy="387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88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2494</TotalTime>
  <Words>115</Words>
  <Application>Microsoft Office PowerPoint</Application>
  <PresentationFormat>화면 슬라이드 쇼(4:3)</PresentationFormat>
  <Paragraphs>37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HY견고딕</vt:lpstr>
      <vt:lpstr>나눔스퀘어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SHA256 암호화</vt:lpstr>
      <vt:lpstr>이메일 인증 패스워드 찾기</vt:lpstr>
      <vt:lpstr>게시판(SummerNote) API</vt:lpstr>
      <vt:lpstr>온화하며, 푹신푹신 느낌 색상 이용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hwang.note</dc:creator>
  <cp:lastModifiedBy>ab836</cp:lastModifiedBy>
  <cp:revision>103</cp:revision>
  <dcterms:created xsi:type="dcterms:W3CDTF">2015-06-01T11:20:20Z</dcterms:created>
  <dcterms:modified xsi:type="dcterms:W3CDTF">2020-06-28T12:13:55Z</dcterms:modified>
</cp:coreProperties>
</file>